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61662c6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5061662c6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61662c6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061662c6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61662c6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5061662c6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61662c63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061662c63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mailto:cassandra.anderson@janesville.k12.wi.us" TargetMode="External"/><Relationship Id="rId5" Type="http://schemas.openxmlformats.org/officeDocument/2006/relationships/hyperlink" Target="mailto:hheikkinen@mcpasd.k12.wi.us" TargetMode="External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595000" y="1859301"/>
            <a:ext cx="10515600" cy="22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How PDS &amp; HPE are Helping Schools Empower the Next Generation of Graduates</a:t>
            </a:r>
            <a:endParaRPr sz="4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595000" y="4566771"/>
            <a:ext cx="1051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22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Cassandra Anderson – Systems Administrator</a:t>
            </a:r>
            <a:br>
              <a:rPr lang="en-US" sz="222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22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School District of Janesville</a:t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t/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22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Heikki Heikkinen - Systems Engineer</a:t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US" sz="222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Middleton-Cross Plains Area School District</a:t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t/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t/>
            </a:r>
            <a:endParaRPr sz="222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9331" y="326162"/>
            <a:ext cx="1822568" cy="15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325"/>
            <a:ext cx="3495798" cy="20974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5960000" dist="19050">
              <a:srgbClr val="000000">
                <a:alpha val="14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795527" y="1029313"/>
            <a:ext cx="4254775" cy="2754896"/>
          </a:xfrm>
          <a:prstGeom prst="wedgeRoundRectCallout">
            <a:avLst>
              <a:gd fmla="val -35381" name="adj1"/>
              <a:gd fmla="val 70160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“SimpliVity brings a simple solution that has all of the pieces, all of the components, all of the tools, and all of the management aspects that we need in a way that we can sustain it over time.”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6571487" y="3275689"/>
            <a:ext cx="4070665" cy="2414016"/>
          </a:xfrm>
          <a:prstGeom prst="wedgeRoundRectCallout">
            <a:avLst>
              <a:gd fmla="val -9774" name="adj1"/>
              <a:gd fmla="val 74738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“</a:t>
            </a: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We’ve gone from nail-biting while waiting for something to reboot, to an instant, stress-free fix”</a:t>
            </a:r>
            <a:endParaRPr sz="20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359" y="4360164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4319" y="578189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6200787" y="2483206"/>
            <a:ext cx="522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School District of Janesville Video Case Study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604688" y="6265164"/>
            <a:ext cx="487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School District of Janesville Upshot Article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ida Sans"/>
              <a:buNone/>
            </a:pPr>
            <a:r>
              <a:rPr b="1" lang="en-US">
                <a:latin typeface="Lucida Sans"/>
                <a:ea typeface="Lucida Sans"/>
                <a:cs typeface="Lucida Sans"/>
                <a:sym typeface="Lucida Sans"/>
              </a:rPr>
              <a:t>Q&amp;A</a:t>
            </a:r>
            <a:endParaRPr b="1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6" name="Google Shape;176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Feel Free to ask anything!!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34" y="345501"/>
            <a:ext cx="1592545" cy="13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325"/>
            <a:ext cx="3495798" cy="209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609441" y="2667000"/>
            <a:ext cx="914161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t/>
            </a:r>
            <a:endParaRPr b="1" i="0" sz="80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>
            <p:ph type="ctrTitle"/>
          </p:nvPr>
        </p:nvSpPr>
        <p:spPr>
          <a:xfrm>
            <a:off x="1524000" y="1122372"/>
            <a:ext cx="91440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ucida Sans"/>
              <a:buNone/>
            </a:pPr>
            <a:r>
              <a:rPr b="1"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Thank you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6" name="Google Shape;186;p24"/>
          <p:cNvSpPr txBox="1"/>
          <p:nvPr>
            <p:ph idx="1" type="subTitle"/>
          </p:nvPr>
        </p:nvSpPr>
        <p:spPr>
          <a:xfrm>
            <a:off x="1524000" y="3349550"/>
            <a:ext cx="9144000" cy="2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Cassandra Anderson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cassandra.anderson@janesville.k12.wi.us</a:t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Heikki Heikkinen</a:t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5"/>
              </a:rPr>
              <a:t>hheikkinen@mcpasd.k12.wi.us</a:t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4325"/>
            <a:ext cx="3495798" cy="209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24978" y="2253395"/>
            <a:ext cx="4675302" cy="34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SDJ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started with…</a:t>
            </a:r>
            <a:endParaRPr/>
          </a:p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Issues/Struggles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Countless performance Issues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Running on legacy hardware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Reboots took 20 minutes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Backups &amp; restores took up to a few hours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Consistent down-time and service disruptions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Being in a constant state of reaction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822921" y="3605159"/>
            <a:ext cx="2693997" cy="26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38200" y="1797654"/>
            <a:ext cx="530352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4x HPE SimpliVity 380 Gen9 Large nodes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~100 VMs, including SQL, file servers, BMC, ClassLink, PaperCut, SCCM, and websites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Data protection has far exceeded expectations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275864" y="1797654"/>
            <a:ext cx="530352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2x HPE SimpliVity 380 Gen10 X-Large nodes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All VMs backed up to DR site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Capacity to run only most critical VMs</a:t>
            </a:r>
            <a:endParaRPr/>
          </a:p>
          <a:p>
            <a:pPr indent="-182880" lvl="1" marL="41148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If complete site loss, additional nodes will be acquired</a:t>
            </a:r>
            <a:endParaRPr/>
          </a:p>
          <a:p>
            <a:pPr indent="-182880" lvl="1" marL="41148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–"/>
            </a:pPr>
            <a:r>
              <a:rPr b="0" i="0" lang="en-US" sz="16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Rack and switches already configured with complete capacity to handle full production load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593914" y="4044122"/>
            <a:ext cx="2255518" cy="264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38200" y="1477614"/>
            <a:ext cx="53035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Phase 1 – Production 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6275864" y="1477614"/>
            <a:ext cx="5303520" cy="320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Phase 2 – Disaster Recovery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SDJ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solution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838200" y="365125"/>
            <a:ext cx="933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MCPASD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started with…</a:t>
            </a:r>
            <a:endParaRPr/>
          </a:p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6172200" y="1825625"/>
            <a:ext cx="5887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Issues/Struggles</a:t>
            </a:r>
            <a:endParaRPr b="1" sz="24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54000" lvl="0" marL="228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•"/>
            </a:pPr>
            <a:r>
              <a:rPr lang="en-US" sz="22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Traditional Server &amp; SAN setup</a:t>
            </a:r>
            <a:endParaRPr sz="2200"/>
          </a:p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•"/>
            </a:pPr>
            <a:r>
              <a:rPr lang="en-US" sz="22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SAN Hardware was no longer available</a:t>
            </a:r>
            <a:endParaRPr sz="2200"/>
          </a:p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•"/>
            </a:pPr>
            <a:r>
              <a:rPr lang="en-US" sz="22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Production &amp; DR sites</a:t>
            </a:r>
            <a:endParaRPr sz="2200"/>
          </a:p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•"/>
            </a:pPr>
            <a:r>
              <a:rPr lang="en-US" sz="22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Backup window not long enough</a:t>
            </a:r>
            <a:endParaRPr sz="2200"/>
          </a:p>
          <a:p>
            <a:pPr indent="-2540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•"/>
            </a:pPr>
            <a:r>
              <a:rPr lang="en-US" sz="220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WAN Replication buffering issues 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200" y="-20762"/>
            <a:ext cx="3495798" cy="209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300" y="1493838"/>
            <a:ext cx="2735087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838200" y="1797652"/>
            <a:ext cx="5303400" cy="22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3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x HPE SimpliVity 380 Gen</a:t>
            </a: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10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Large nodes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100 VMs, including file servers, S</a:t>
            </a: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kyward, Cisco VMs,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Equitrac, Destiny, SQL, ZCM</a:t>
            </a:r>
            <a:endParaRPr sz="1800">
              <a:latin typeface="Lucida Sans"/>
              <a:ea typeface="Lucida Sans"/>
              <a:cs typeface="Lucida Sans"/>
              <a:sym typeface="Lucida Sans"/>
            </a:endParaRPr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All VMs backed up locally and to MHS Site</a:t>
            </a:r>
            <a:endParaRPr sz="1800"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750339" y="4352579"/>
            <a:ext cx="5303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82880" lvl="0" marL="1828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3</a:t>
            </a: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x HPE SimpliVity 380 Gen10 Large nodes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All VMs backed up locally and to</a:t>
            </a: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 DSC Site</a:t>
            </a:r>
            <a:endParaRPr/>
          </a:p>
          <a:p>
            <a:pPr indent="-18288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Capacity to run </a:t>
            </a:r>
            <a:r>
              <a:rPr lang="en-US" sz="1800">
                <a:latin typeface="Lucida Sans"/>
                <a:ea typeface="Lucida Sans"/>
                <a:cs typeface="Lucida Sans"/>
                <a:sym typeface="Lucida Sans"/>
              </a:rPr>
              <a:t>all VMs in either datacenter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914400" y="1477614"/>
            <a:ext cx="5303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Lucida Sans"/>
                <a:ea typeface="Lucida Sans"/>
                <a:cs typeface="Lucida Sans"/>
                <a:sym typeface="Lucida Sans"/>
              </a:rPr>
              <a:t>DSC Site</a:t>
            </a:r>
            <a:endParaRPr/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838200" y="365138"/>
            <a:ext cx="8024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MCPASD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solution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200" y="-20762"/>
            <a:ext cx="3495798" cy="209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28531" l="12637" r="14102" t="39305"/>
          <a:stretch/>
        </p:blipFill>
        <p:spPr>
          <a:xfrm>
            <a:off x="7524650" y="1943700"/>
            <a:ext cx="3583281" cy="20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4650" y="4117375"/>
            <a:ext cx="3583274" cy="233435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902750" y="4032464"/>
            <a:ext cx="5303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Lucida Sans"/>
                <a:ea typeface="Lucida Sans"/>
                <a:cs typeface="Lucida Sans"/>
                <a:sym typeface="Lucida Sans"/>
              </a:rPr>
              <a:t>MHS</a:t>
            </a:r>
            <a:r>
              <a:rPr b="1" lang="en-US" sz="2000">
                <a:latin typeface="Lucida Sans"/>
                <a:ea typeface="Lucida Sans"/>
                <a:cs typeface="Lucida Sans"/>
                <a:sym typeface="Lucida Sans"/>
              </a:rPr>
              <a:t> Site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SDJ 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Data Efficiency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00" y="1515850"/>
            <a:ext cx="10951424" cy="47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534" y="345501"/>
            <a:ext cx="1592546" cy="1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SDJ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results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Massive consolidation: Replaced an entire rack with 8U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Simplified operations; IT staff are now able to focus on strategic tasks to assist education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Major storage capacity savings; 1006.5 TB of logical data consumes 22.6 TB of disk space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Rapid and efficient data protection; backup and recovery in minutes compared to hours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VMs reboot in seconds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Significantly fewer help desk tickets</a:t>
            </a:r>
            <a:endParaRPr sz="259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838200" y="365125"/>
            <a:ext cx="7890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MCPASD 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Data Efficiency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200" y="-20762"/>
            <a:ext cx="3495798" cy="209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075" y="2152925"/>
            <a:ext cx="11055475" cy="420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838200" y="365125"/>
            <a:ext cx="7486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ucida Sans"/>
              <a:buNone/>
            </a:pP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MCPASD</a:t>
            </a:r>
            <a:r>
              <a:rPr lang="en-US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results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Simplified operations; “snap-ins” allow storage tasks to be performed within VCenter (single interface)</a:t>
            </a:r>
            <a:endParaRPr sz="259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Resiliency and Flexibility</a:t>
            </a: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; non-</a:t>
            </a: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disruptive</a:t>
            </a:r>
            <a:r>
              <a:rPr lang="en-US" sz="2590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backup, recovery in minutes compared to hours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latin typeface="Lucida Sans"/>
                <a:ea typeface="Lucida Sans"/>
                <a:cs typeface="Lucida Sans"/>
                <a:sym typeface="Lucida Sans"/>
              </a:rPr>
              <a:t>Major storage capacity savings; 579 TB of logical data consumes less than 28 TB of disk space</a:t>
            </a:r>
            <a:endParaRPr sz="259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–"/>
            </a:pPr>
            <a:r>
              <a:rPr lang="en-US" sz="2590">
                <a:latin typeface="Lucida Sans"/>
                <a:ea typeface="Lucida Sans"/>
                <a:cs typeface="Lucida Sans"/>
                <a:sym typeface="Lucida Sans"/>
              </a:rPr>
              <a:t>Consolidation: Replaced 28U with 12U</a:t>
            </a:r>
            <a:endParaRPr sz="259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200" y="-20762"/>
            <a:ext cx="3495798" cy="209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